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_rels/notesSlide2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3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_rels/presentation.xml.rels" ContentType="application/vnd.openxmlformats-package.relationships+xml"/>
  <Override PartName="/ppt/media/image61.png" ContentType="image/png"/>
  <Override PartName="/ppt/media/image60.png" ContentType="image/png"/>
  <Override PartName="/ppt/media/image58.jpeg" ContentType="image/jpeg"/>
  <Override PartName="/ppt/media/image55.png" ContentType="image/png"/>
  <Override PartName="/ppt/media/image54.png" ContentType="image/png"/>
  <Override PartName="/ppt/media/image53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17.png" ContentType="image/png"/>
  <Override PartName="/ppt/media/image15.png" ContentType="image/png"/>
  <Override PartName="/ppt/media/image23.jpeg" ContentType="image/jpeg"/>
  <Override PartName="/ppt/media/image33.jpeg" ContentType="image/jpeg"/>
  <Override PartName="/ppt/media/image12.png" ContentType="image/png"/>
  <Override PartName="/ppt/media/image11.png" ContentType="image/png"/>
  <Override PartName="/ppt/media/image13.jpeg" ContentType="image/jpeg"/>
  <Override PartName="/ppt/media/image57.png" ContentType="image/png"/>
  <Override PartName="/ppt/media/image7.png" ContentType="image/png"/>
  <Override PartName="/ppt/media/image29.jpeg" ContentType="image/jpeg"/>
  <Override PartName="/ppt/media/image16.png" ContentType="image/png"/>
  <Override PartName="/ppt/media/image62.jpeg" ContentType="image/jpeg"/>
  <Override PartName="/ppt/media/image52.png" ContentType="image/png"/>
  <Override PartName="/ppt/media/image2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20.jpeg" ContentType="image/jpeg"/>
  <Override PartName="/ppt/media/image51.png" ContentType="image/png"/>
  <Override PartName="/ppt/media/image1.png" ContentType="image/png"/>
  <Override PartName="/ppt/media/image22.jpeg" ContentType="image/jpeg"/>
  <Override PartName="/ppt/media/image8.png" ContentType="image/png"/>
  <Override PartName="/ppt/media/image9.png" ContentType="image/png"/>
  <Override PartName="/ppt/media/image18.png" ContentType="image/png"/>
  <Override PartName="/ppt/media/image34.jpeg" ContentType="image/jpeg"/>
  <Override PartName="/ppt/media/image10.png" ContentType="image/png"/>
  <Override PartName="/ppt/media/image14.png" ContentType="image/png"/>
  <Override PartName="/ppt/media/image24.jpeg" ContentType="image/jpeg"/>
  <Override PartName="/ppt/media/image25.jpeg" ContentType="image/jpeg"/>
  <Override PartName="/ppt/media/image26.png" ContentType="image/png"/>
  <Override PartName="/ppt/media/image27.png" ContentType="image/png"/>
  <Override PartName="/ppt/media/image30.png" ContentType="image/png"/>
  <Override PartName="/ppt/media/image31.png" ContentType="image/png"/>
  <Override PartName="/ppt/media/image19.jpeg" ContentType="image/jpeg"/>
  <Override PartName="/ppt/media/image32.jpeg" ContentType="image/jpeg"/>
  <Override PartName="/ppt/media/image3.jpeg" ContentType="image/jpeg"/>
  <Override PartName="/ppt/media/image28.png" ContentType="image/png"/>
  <Override PartName="/ppt/media/image35.jpeg" ContentType="image/jpeg"/>
  <Override PartName="/ppt/media/image4.jpeg" ContentType="image/jpeg"/>
  <Override PartName="/ppt/media/image36.jpeg" ContentType="image/jpeg"/>
  <Override PartName="/ppt/media/image40.jpeg" ContentType="image/jpeg"/>
  <Override PartName="/ppt/media/image44.png" ContentType="image/png"/>
  <Override PartName="/ppt/media/image48.png" ContentType="image/png"/>
  <Override PartName="/ppt/media/image5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1.png" ContentType="image/png"/>
  <Override PartName="/ppt/media/image42.png" ContentType="image/png"/>
  <Override PartName="/ppt/media/image59.jpeg" ContentType="image/jpeg"/>
  <Override PartName="/ppt/media/image43.png" ContentType="image/png"/>
  <Override PartName="/ppt/media/image45.png" ContentType="image/png"/>
  <Override PartName="/ppt/media/image46.png" ContentType="image/png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02D42C8-FC93-4D3B-B9A9-DB17172B2926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34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Link to download slides: https://ufile.io/mnkta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6E5B7FA-349C-4D9D-ABB0-DE27214988A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DD9B6A9-F879-4876-936E-02C408C7885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493061D-F336-428E-BB2D-F0ABE43AB6B8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E937E1F-F66B-4AFE-9B11-BE1CC6FCEAA7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CD2D2F9-D001-4B52-BDAA-A77CD7CC25F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4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B20D02AB-EB41-43B5-9CD9-EDD8C689FB2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BF2C431-EBB0-4B3F-8500-14C541F2E01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52F18E3B-FE25-4D1C-BB1E-57BF32ADD04E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9DB5940-3DD2-44F4-9F6D-5950ED6D898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5D0F555-0C5A-4DD3-B506-8448F83870A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3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354A55B-D359-4ED7-83F1-C8FEA091637D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6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71372C79-097A-407C-8E77-868C7831ED85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1489DA04-576F-4BC1-8186-94C63D07769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20AD64A1-C3F0-4B9F-A865-5DB2281BA546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5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6548F0B-1A61-47C5-8EE9-58B9BEC9229A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8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76B5EC-58B2-4D85-808E-65DC556FE96F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34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1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5CF3CBD-491D-409E-8984-3F58522596C2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4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E73BCDB-6B7F-4B44-8140-09B694ED753C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3520" cy="308340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3520" cy="35974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7" name="CustomShape 3"/>
          <p:cNvSpPr/>
          <p:nvPr/>
        </p:nvSpPr>
        <p:spPr>
          <a:xfrm>
            <a:off x="3884760" y="8685360"/>
            <a:ext cx="2968920" cy="45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83E38FDE-914B-485F-B287-06A064636704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2.png"/><Relationship Id="rId13" Type="http://schemas.openxmlformats.org/officeDocument/2006/relationships/image" Target="../media/image53.png"/><Relationship Id="rId14" Type="http://schemas.openxmlformats.org/officeDocument/2006/relationships/image" Target="../media/image54.png"/><Relationship Id="rId15" Type="http://schemas.openxmlformats.org/officeDocument/2006/relationships/image" Target="../media/image55.png"/><Relationship Id="rId16" Type="http://schemas.openxmlformats.org/officeDocument/2006/relationships/image" Target="../media/image56.png"/><Relationship Id="rId17" Type="http://schemas.openxmlformats.org/officeDocument/2006/relationships/image" Target="../media/image57.png"/><Relationship Id="rId18" Type="http://schemas.openxmlformats.org/officeDocument/2006/relationships/slideLayout" Target="../slideLayouts/slideLayout13.xml"/><Relationship Id="rId19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jpeg"/><Relationship Id="rId3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9" name="Picture 2" descr=""/>
          <p:cNvPicPr/>
          <p:nvPr/>
        </p:nvPicPr>
        <p:blipFill>
          <a:blip r:embed="rId1"/>
          <a:srcRect l="18074" t="8625" r="16962" b="0"/>
          <a:stretch/>
        </p:blipFill>
        <p:spPr>
          <a:xfrm>
            <a:off x="3523320" y="0"/>
            <a:ext cx="8665560" cy="6855120"/>
          </a:xfrm>
          <a:prstGeom prst="rect">
            <a:avLst/>
          </a:prstGeom>
          <a:ln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0" y="0"/>
            <a:ext cx="9325800" cy="694836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478080" y="1230480"/>
            <a:ext cx="4366080" cy="320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Global Crypto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Calibri Light"/>
                <a:ea typeface="DejaVu Sans"/>
              </a:rPr>
              <a:t>Regulations</a:t>
            </a:r>
            <a:endParaRPr b="0" lang="en-US" sz="4800" spc="-1" strike="noStrike"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4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 rot="5400000">
            <a:off x="762840" y="343800"/>
            <a:ext cx="143280" cy="701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CustomShape 5"/>
          <p:cNvSpPr/>
          <p:nvPr/>
        </p:nvSpPr>
        <p:spPr>
          <a:xfrm>
            <a:off x="480960" y="4546800"/>
            <a:ext cx="3974760" cy="15480"/>
          </a:xfrm>
          <a:prstGeom prst="rect">
            <a:avLst/>
          </a:prstGeom>
          <a:solidFill>
            <a:schemeClr val="tx1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4" name="" descr=""/>
          <p:cNvPicPr/>
          <p:nvPr/>
        </p:nvPicPr>
        <p:blipFill>
          <a:blip r:embed="rId2"/>
          <a:stretch/>
        </p:blipFill>
        <p:spPr>
          <a:xfrm>
            <a:off x="590400" y="4699440"/>
            <a:ext cx="1589760" cy="158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" descr=""/>
          <p:cNvPicPr/>
          <p:nvPr/>
        </p:nvPicPr>
        <p:blipFill>
          <a:blip r:embed="rId1"/>
          <a:srcRect l="37382" t="0" r="0" b="14619"/>
          <a:stretch/>
        </p:blipFill>
        <p:spPr>
          <a:xfrm>
            <a:off x="2902320" y="699480"/>
            <a:ext cx="6332040" cy="4857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6333480" y="629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 fontScale="55000"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VASP: </a:t>
            </a:r>
            <a:r>
              <a:rPr b="0" lang="en-US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V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irtual </a:t>
            </a:r>
            <a:r>
              <a:rPr b="0" lang="en-US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A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sset </a:t>
            </a:r>
            <a:r>
              <a:rPr b="0" lang="en-US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S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ervice </a:t>
            </a:r>
            <a:r>
              <a:rPr b="0" lang="en-US" sz="4400" spc="-1" strike="noStrike" u="sng">
                <a:solidFill>
                  <a:srgbClr val="000000"/>
                </a:solidFill>
                <a:uFillTx/>
                <a:latin typeface="Calibri Light"/>
                <a:ea typeface="DejaVu Sans"/>
              </a:rPr>
              <a:t>P</a:t>
            </a: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rovider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4" name="Line 2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5" name="" descr=""/>
          <p:cNvPicPr/>
          <p:nvPr/>
        </p:nvPicPr>
        <p:blipFill>
          <a:blip r:embed="rId1"/>
          <a:srcRect l="0" t="0" r="8671" b="0"/>
          <a:stretch/>
        </p:blipFill>
        <p:spPr>
          <a:xfrm>
            <a:off x="-8280" y="12240"/>
            <a:ext cx="5583960" cy="685584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6400800" y="2314800"/>
            <a:ext cx="5050080" cy="39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Liberation Serif"/>
              <a:buAutoNum type="roman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Exchange between virtual assets and fiat currencies;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Liberation Serif"/>
              <a:buAutoNum type="roman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Exchange between one of more forms of virtual assets;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Liberation Serif"/>
              <a:buAutoNum type="roman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Transfer of virtual assets;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Liberation Serif"/>
              <a:buAutoNum type="roman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Safekeeping or instruments          enabling control over virtual assets;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Liberation Serif"/>
              <a:buAutoNum type="romanLcPeriod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Financial services related to virtual   assets;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6333480" y="593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VASP Obligations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8" name="Line 2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3"/>
          <p:cNvSpPr/>
          <p:nvPr/>
        </p:nvSpPr>
        <p:spPr>
          <a:xfrm>
            <a:off x="6400800" y="2314800"/>
            <a:ext cx="5050080" cy="43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Know Their Clients; 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Monitor transactions;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Report suspicious transactions;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Freeze assets;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10" name="" descr=""/>
          <p:cNvPicPr/>
          <p:nvPr/>
        </p:nvPicPr>
        <p:blipFill>
          <a:blip r:embed="rId1"/>
          <a:srcRect l="0" t="0" r="9071" b="0"/>
          <a:stretch/>
        </p:blipFill>
        <p:spPr>
          <a:xfrm>
            <a:off x="16200" y="22680"/>
            <a:ext cx="556020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" descr=""/>
          <p:cNvPicPr/>
          <p:nvPr/>
        </p:nvPicPr>
        <p:blipFill>
          <a:blip r:embed="rId1"/>
          <a:srcRect l="37382" t="0" r="34243" b="14619"/>
          <a:stretch/>
        </p:blipFill>
        <p:spPr>
          <a:xfrm rot="4666800">
            <a:off x="3883680" y="-176760"/>
            <a:ext cx="3987000" cy="675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333480" y="593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VASP Identification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3" name="Line 2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3"/>
          <p:cNvSpPr/>
          <p:nvPr/>
        </p:nvSpPr>
        <p:spPr>
          <a:xfrm>
            <a:off x="6400800" y="2314800"/>
            <a:ext cx="5050080" cy="43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profits from the use of the service or asset;</a:t>
            </a:r>
            <a:endParaRPr b="0" lang="en-US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established and can change the rules;</a:t>
            </a:r>
            <a:endParaRPr b="0" lang="en-US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can make decisions affecting operations;</a:t>
            </a:r>
            <a:endParaRPr b="0" lang="en-US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generated and drove the creation and launch of a product or service;</a:t>
            </a:r>
            <a:endParaRPr b="0" lang="en-US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possesses and controls the data on its operations; and</a:t>
            </a:r>
            <a:endParaRPr b="0" lang="en-US" sz="18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Who could shut down the product or service.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5" name="" descr=""/>
          <p:cNvPicPr/>
          <p:nvPr/>
        </p:nvPicPr>
        <p:blipFill>
          <a:blip r:embed="rId1"/>
          <a:stretch/>
        </p:blipFill>
        <p:spPr>
          <a:xfrm>
            <a:off x="-214560" y="2556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Picture 6" descr=""/>
          <p:cNvPicPr/>
          <p:nvPr/>
        </p:nvPicPr>
        <p:blipFill>
          <a:blip r:embed="rId1"/>
          <a:srcRect l="4217" t="23391" r="4876" b="0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 rot="16200000">
            <a:off x="3797280" y="-1528560"/>
            <a:ext cx="4589280" cy="121892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3"/>
          <p:cNvSpPr/>
          <p:nvPr/>
        </p:nvSpPr>
        <p:spPr>
          <a:xfrm>
            <a:off x="404640" y="3092040"/>
            <a:ext cx="907560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Part II: Regulation Highlights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20" name="CustomShape 4"/>
          <p:cNvSpPr/>
          <p:nvPr/>
        </p:nvSpPr>
        <p:spPr>
          <a:xfrm>
            <a:off x="0" y="5574960"/>
            <a:ext cx="9783000" cy="6829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Peer-to-Peer Transactions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23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5" name="Picture 2" descr=""/>
          <p:cNvPicPr/>
          <p:nvPr/>
        </p:nvPicPr>
        <p:blipFill>
          <a:blip r:embed="rId1"/>
          <a:srcRect l="28130" t="0" r="16657" b="0"/>
          <a:stretch/>
        </p:blipFill>
        <p:spPr>
          <a:xfrm>
            <a:off x="6525360" y="0"/>
            <a:ext cx="5663520" cy="6855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7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Stablecoins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28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0" name="" descr=""/>
          <p:cNvPicPr/>
          <p:nvPr/>
        </p:nvPicPr>
        <p:blipFill>
          <a:blip r:embed="rId1"/>
          <a:stretch/>
        </p:blipFill>
        <p:spPr>
          <a:xfrm>
            <a:off x="6075720" y="-252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Unhosted Wallets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33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6625440" y="1005840"/>
            <a:ext cx="2476440" cy="3303000"/>
          </a:xfrm>
          <a:prstGeom prst="rect">
            <a:avLst/>
          </a:prstGeom>
          <a:ln>
            <a:noFill/>
          </a:ln>
        </p:spPr>
      </p:pic>
      <p:pic>
        <p:nvPicPr>
          <p:cNvPr id="236" name="" descr=""/>
          <p:cNvPicPr/>
          <p:nvPr/>
        </p:nvPicPr>
        <p:blipFill>
          <a:blip r:embed="rId2"/>
          <a:stretch/>
        </p:blipFill>
        <p:spPr>
          <a:xfrm>
            <a:off x="8195400" y="3721680"/>
            <a:ext cx="3020040" cy="1980720"/>
          </a:xfrm>
          <a:prstGeom prst="rect">
            <a:avLst/>
          </a:prstGeom>
          <a:ln>
            <a:noFill/>
          </a:ln>
        </p:spPr>
      </p:pic>
      <p:pic>
        <p:nvPicPr>
          <p:cNvPr id="237" name="" descr=""/>
          <p:cNvPicPr/>
          <p:nvPr/>
        </p:nvPicPr>
        <p:blipFill>
          <a:blip r:embed="rId3"/>
          <a:stretch/>
        </p:blipFill>
        <p:spPr>
          <a:xfrm>
            <a:off x="9442440" y="994320"/>
            <a:ext cx="2443680" cy="2494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Travel rule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40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6093720" y="-7560"/>
            <a:ext cx="611568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-144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Overview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67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4"/>
          <p:cNvSpPr/>
          <p:nvPr/>
        </p:nvSpPr>
        <p:spPr>
          <a:xfrm>
            <a:off x="897840" y="1975680"/>
            <a:ext cx="5226840" cy="391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Part I - Crypto regulation; who creates it and how is it enforced?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Part II - What aspects of crypto will be regulated/restricted?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Calibri"/>
                <a:ea typeface="DejaVu Sans"/>
              </a:rPr>
              <a:t>Part III – What does this mean for crypto (and your portfolio)?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9" name="Line 5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6358320" y="-1440"/>
            <a:ext cx="58374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Information Gathering (KYC)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45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47" name="" descr=""/>
          <p:cNvPicPr/>
          <p:nvPr/>
        </p:nvPicPr>
        <p:blipFill>
          <a:blip r:embed="rId1"/>
          <a:stretch/>
        </p:blipFill>
        <p:spPr>
          <a:xfrm>
            <a:off x="6075720" y="-144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Risk-Based Approach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50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" descr=""/>
          <p:cNvPicPr/>
          <p:nvPr/>
        </p:nvPicPr>
        <p:blipFill>
          <a:blip r:embed="rId1"/>
          <a:stretch/>
        </p:blipFill>
        <p:spPr>
          <a:xfrm>
            <a:off x="6075720" y="-1476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Monitoring and Freezing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55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6075720" y="-144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Privacy &amp; AECs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60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2" name="" descr=""/>
          <p:cNvPicPr/>
          <p:nvPr/>
        </p:nvPicPr>
        <p:blipFill>
          <a:blip r:embed="rId1"/>
          <a:stretch/>
        </p:blipFill>
        <p:spPr>
          <a:xfrm>
            <a:off x="6075720" y="-252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144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Licensing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65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7" name="" descr=""/>
          <p:cNvPicPr/>
          <p:nvPr/>
        </p:nvPicPr>
        <p:blipFill>
          <a:blip r:embed="rId1"/>
          <a:stretch/>
        </p:blipFill>
        <p:spPr>
          <a:xfrm>
            <a:off x="6075720" y="72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Other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70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2" name="" descr=""/>
          <p:cNvPicPr/>
          <p:nvPr/>
        </p:nvPicPr>
        <p:blipFill>
          <a:blip r:embed="rId1"/>
          <a:stretch/>
        </p:blipFill>
        <p:spPr>
          <a:xfrm>
            <a:off x="6100200" y="12240"/>
            <a:ext cx="611532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will NOT be Regulated?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75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7" name="" descr=""/>
          <p:cNvPicPr/>
          <p:nvPr/>
        </p:nvPicPr>
        <p:blipFill>
          <a:blip r:embed="rId1"/>
          <a:stretch/>
        </p:blipFill>
        <p:spPr>
          <a:xfrm>
            <a:off x="6089040" y="9720"/>
            <a:ext cx="611496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9" name="Picture 6" descr=""/>
          <p:cNvPicPr/>
          <p:nvPr/>
        </p:nvPicPr>
        <p:blipFill>
          <a:blip r:embed="rId1"/>
          <a:srcRect l="4217" t="23391" r="4876" b="0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280" name="CustomShape 2"/>
          <p:cNvSpPr/>
          <p:nvPr/>
        </p:nvSpPr>
        <p:spPr>
          <a:xfrm rot="16200000">
            <a:off x="3797280" y="-1528560"/>
            <a:ext cx="4589280" cy="121892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3"/>
          <p:cNvSpPr/>
          <p:nvPr/>
        </p:nvSpPr>
        <p:spPr>
          <a:xfrm>
            <a:off x="404640" y="3092040"/>
            <a:ext cx="907560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Part III: What Does This All Mean?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0" y="5574960"/>
            <a:ext cx="9783000" cy="6829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Personal Observation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85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CustomShape 5"/>
          <p:cNvSpPr/>
          <p:nvPr/>
        </p:nvSpPr>
        <p:spPr>
          <a:xfrm>
            <a:off x="928800" y="1954800"/>
            <a:ext cx="5050080" cy="43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They know what is going on;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Poor legislation;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Change of tone: Top-down</a:t>
            </a:r>
            <a:r>
              <a:rPr b="0" lang="en-US" sz="2000" spc="-1" strike="noStrike">
                <a:solidFill>
                  <a:srgbClr val="ffffff"/>
                </a:solidFill>
                <a:latin typeface="Calibri"/>
                <a:ea typeface="DejaVu Sans"/>
              </a:rPr>
              <a:t>;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1"/>
          <a:stretch/>
        </p:blipFill>
        <p:spPr>
          <a:xfrm>
            <a:off x="6084360" y="-14760"/>
            <a:ext cx="6115320" cy="685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(un)Intended Consequences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91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3" name="CustomShape 5"/>
          <p:cNvSpPr/>
          <p:nvPr/>
        </p:nvSpPr>
        <p:spPr>
          <a:xfrm>
            <a:off x="928800" y="1954800"/>
            <a:ext cx="5050080" cy="43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Roundabout way to control;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Exclusion of wrong activities, persons, and countries;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Expensive and impossible to implement for small players;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Open-ended legislation;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Open to interpretation (public &amp; private).</a:t>
            </a:r>
            <a:endParaRPr b="0" lang="en-US" sz="24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294" name="" descr=""/>
          <p:cNvPicPr/>
          <p:nvPr/>
        </p:nvPicPr>
        <p:blipFill>
          <a:blip r:embed="rId1"/>
          <a:stretch/>
        </p:blipFill>
        <p:spPr>
          <a:xfrm>
            <a:off x="6057720" y="-4320"/>
            <a:ext cx="6115680" cy="68569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2" name="Picture 6" descr=""/>
          <p:cNvPicPr/>
          <p:nvPr/>
        </p:nvPicPr>
        <p:blipFill>
          <a:blip r:embed="rId1"/>
          <a:srcRect l="4217" t="23391" r="4876" b="0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173" name="CustomShape 2"/>
          <p:cNvSpPr/>
          <p:nvPr/>
        </p:nvSpPr>
        <p:spPr>
          <a:xfrm rot="16200000">
            <a:off x="3797280" y="-1528560"/>
            <a:ext cx="4589280" cy="1218924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4" name="CustomShape 3"/>
          <p:cNvSpPr/>
          <p:nvPr/>
        </p:nvSpPr>
        <p:spPr>
          <a:xfrm>
            <a:off x="404640" y="3092040"/>
            <a:ext cx="9075600" cy="23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66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Part I: International Regulation</a:t>
            </a:r>
            <a:endParaRPr b="0" lang="en-US" sz="6600" spc="-1" strike="noStrike">
              <a:latin typeface="Arial"/>
            </a:endParaRPr>
          </a:p>
        </p:txBody>
      </p:sp>
      <p:sp>
        <p:nvSpPr>
          <p:cNvPr id="175" name="CustomShape 4"/>
          <p:cNvSpPr/>
          <p:nvPr/>
        </p:nvSpPr>
        <p:spPr>
          <a:xfrm>
            <a:off x="0" y="5574960"/>
            <a:ext cx="9783000" cy="68292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CustomShape 1"/>
          <p:cNvSpPr/>
          <p:nvPr/>
        </p:nvSpPr>
        <p:spPr>
          <a:xfrm>
            <a:off x="6091200" y="0"/>
            <a:ext cx="6098040" cy="68551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2"/>
          <p:cNvSpPr/>
          <p:nvPr/>
        </p:nvSpPr>
        <p:spPr>
          <a:xfrm>
            <a:off x="0" y="0"/>
            <a:ext cx="6096240" cy="68551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3"/>
          <p:cNvSpPr/>
          <p:nvPr/>
        </p:nvSpPr>
        <p:spPr>
          <a:xfrm>
            <a:off x="1162440" y="655920"/>
            <a:ext cx="4281480" cy="14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8" name="CustomShape 4"/>
          <p:cNvSpPr/>
          <p:nvPr/>
        </p:nvSpPr>
        <p:spPr>
          <a:xfrm>
            <a:off x="6746040" y="434880"/>
            <a:ext cx="454320" cy="42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3467520" y="712080"/>
            <a:ext cx="5224320" cy="5857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1656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2"/>
          <p:cNvSpPr/>
          <p:nvPr/>
        </p:nvSpPr>
        <p:spPr>
          <a:xfrm>
            <a:off x="838080" y="448560"/>
            <a:ext cx="245268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Winners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2" name="Line 3"/>
          <p:cNvSpPr/>
          <p:nvPr/>
        </p:nvSpPr>
        <p:spPr>
          <a:xfrm flipH="1">
            <a:off x="831600" y="1737360"/>
            <a:ext cx="10598400" cy="1224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4"/>
          <p:cNvSpPr/>
          <p:nvPr/>
        </p:nvSpPr>
        <p:spPr>
          <a:xfrm flipH="1" flipV="1">
            <a:off x="833760" y="5923440"/>
            <a:ext cx="10596240" cy="2016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CustomShape 5"/>
          <p:cNvSpPr/>
          <p:nvPr/>
        </p:nvSpPr>
        <p:spPr>
          <a:xfrm>
            <a:off x="8938080" y="448560"/>
            <a:ext cx="227412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Winners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5" name="CustomShape 6"/>
          <p:cNvSpPr/>
          <p:nvPr/>
        </p:nvSpPr>
        <p:spPr>
          <a:xfrm>
            <a:off x="4834080" y="448560"/>
            <a:ext cx="266292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Losers (?)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6" name="CustomShape 7"/>
          <p:cNvSpPr/>
          <p:nvPr/>
        </p:nvSpPr>
        <p:spPr>
          <a:xfrm>
            <a:off x="874080" y="5416560"/>
            <a:ext cx="28184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Regulated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07" name="CustomShape 8"/>
          <p:cNvSpPr/>
          <p:nvPr/>
        </p:nvSpPr>
        <p:spPr>
          <a:xfrm>
            <a:off x="8182080" y="5416560"/>
            <a:ext cx="3246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Unregulated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308" name="" descr=""/>
          <p:cNvPicPr/>
          <p:nvPr/>
        </p:nvPicPr>
        <p:blipFill>
          <a:blip r:embed="rId1"/>
          <a:stretch/>
        </p:blipFill>
        <p:spPr>
          <a:xfrm>
            <a:off x="9250920" y="2125440"/>
            <a:ext cx="741960" cy="74196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2"/>
          <a:stretch/>
        </p:blipFill>
        <p:spPr>
          <a:xfrm>
            <a:off x="10019160" y="2677680"/>
            <a:ext cx="740520" cy="740520"/>
          </a:xfrm>
          <a:prstGeom prst="rect">
            <a:avLst/>
          </a:prstGeom>
          <a:ln>
            <a:noFill/>
          </a:ln>
        </p:spPr>
      </p:pic>
      <p:pic>
        <p:nvPicPr>
          <p:cNvPr id="310" name="" descr=""/>
          <p:cNvPicPr/>
          <p:nvPr/>
        </p:nvPicPr>
        <p:blipFill>
          <a:blip r:embed="rId3"/>
          <a:stretch/>
        </p:blipFill>
        <p:spPr>
          <a:xfrm>
            <a:off x="803160" y="2065680"/>
            <a:ext cx="740520" cy="740520"/>
          </a:xfrm>
          <a:prstGeom prst="rect">
            <a:avLst/>
          </a:prstGeom>
          <a:ln>
            <a:noFill/>
          </a:ln>
        </p:spPr>
      </p:pic>
      <p:pic>
        <p:nvPicPr>
          <p:cNvPr id="311" name="" descr=""/>
          <p:cNvPicPr/>
          <p:nvPr/>
        </p:nvPicPr>
        <p:blipFill>
          <a:blip r:embed="rId4"/>
          <a:stretch/>
        </p:blipFill>
        <p:spPr>
          <a:xfrm>
            <a:off x="683640" y="3411720"/>
            <a:ext cx="2113200" cy="73476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5"/>
          <a:stretch/>
        </p:blipFill>
        <p:spPr>
          <a:xfrm>
            <a:off x="5670000" y="3109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13" name="" descr=""/>
          <p:cNvPicPr/>
          <p:nvPr/>
        </p:nvPicPr>
        <p:blipFill>
          <a:blip r:embed="rId6"/>
          <a:stretch/>
        </p:blipFill>
        <p:spPr>
          <a:xfrm>
            <a:off x="5202000" y="2461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14" name="" descr=""/>
          <p:cNvPicPr/>
          <p:nvPr/>
        </p:nvPicPr>
        <p:blipFill>
          <a:blip r:embed="rId7"/>
          <a:stretch/>
        </p:blipFill>
        <p:spPr>
          <a:xfrm>
            <a:off x="5922000" y="2425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15" name="" descr=""/>
          <p:cNvPicPr/>
          <p:nvPr/>
        </p:nvPicPr>
        <p:blipFill>
          <a:blip r:embed="rId8"/>
          <a:stretch/>
        </p:blipFill>
        <p:spPr>
          <a:xfrm>
            <a:off x="5526000" y="1813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16" name="" descr=""/>
          <p:cNvPicPr/>
          <p:nvPr/>
        </p:nvPicPr>
        <p:blipFill>
          <a:blip r:embed="rId9"/>
          <a:stretch/>
        </p:blipFill>
        <p:spPr>
          <a:xfrm>
            <a:off x="3869280" y="4764960"/>
            <a:ext cx="817560" cy="81756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10"/>
          <a:stretch/>
        </p:blipFill>
        <p:spPr>
          <a:xfrm>
            <a:off x="6257520" y="1825200"/>
            <a:ext cx="732600" cy="7326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11"/>
          <a:stretch/>
        </p:blipFill>
        <p:spPr>
          <a:xfrm>
            <a:off x="3931920" y="341460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12"/>
          <a:stretch/>
        </p:blipFill>
        <p:spPr>
          <a:xfrm>
            <a:off x="3942000" y="4081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20" name="" descr=""/>
          <p:cNvPicPr/>
          <p:nvPr/>
        </p:nvPicPr>
        <p:blipFill>
          <a:blip r:embed="rId13"/>
          <a:stretch/>
        </p:blipFill>
        <p:spPr>
          <a:xfrm>
            <a:off x="9234000" y="3181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21" name="" descr=""/>
          <p:cNvPicPr/>
          <p:nvPr/>
        </p:nvPicPr>
        <p:blipFill>
          <a:blip r:embed="rId14"/>
          <a:stretch/>
        </p:blipFill>
        <p:spPr>
          <a:xfrm>
            <a:off x="2468880" y="237744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22" name="" descr=""/>
          <p:cNvPicPr/>
          <p:nvPr/>
        </p:nvPicPr>
        <p:blipFill>
          <a:blip r:embed="rId15"/>
          <a:stretch/>
        </p:blipFill>
        <p:spPr>
          <a:xfrm>
            <a:off x="9954000" y="3649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23" name="" descr=""/>
          <p:cNvPicPr/>
          <p:nvPr/>
        </p:nvPicPr>
        <p:blipFill>
          <a:blip r:embed="rId16"/>
          <a:stretch/>
        </p:blipFill>
        <p:spPr>
          <a:xfrm>
            <a:off x="1674000" y="1885680"/>
            <a:ext cx="608040" cy="608040"/>
          </a:xfrm>
          <a:prstGeom prst="rect">
            <a:avLst/>
          </a:prstGeom>
          <a:ln>
            <a:noFill/>
          </a:ln>
        </p:spPr>
      </p:pic>
      <p:pic>
        <p:nvPicPr>
          <p:cNvPr id="324" name="" descr=""/>
          <p:cNvPicPr/>
          <p:nvPr/>
        </p:nvPicPr>
        <p:blipFill>
          <a:blip r:embed="rId17"/>
          <a:stretch/>
        </p:blipFill>
        <p:spPr>
          <a:xfrm>
            <a:off x="1530000" y="2605680"/>
            <a:ext cx="608040" cy="608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CustomShape 2"/>
          <p:cNvSpPr/>
          <p:nvPr/>
        </p:nvSpPr>
        <p:spPr>
          <a:xfrm>
            <a:off x="838080" y="448560"/>
            <a:ext cx="4704840" cy="122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3800" spc="-1" strike="noStrike">
                <a:solidFill>
                  <a:srgbClr val="ffffff"/>
                </a:solidFill>
                <a:latin typeface="Calibri Light"/>
                <a:ea typeface="DejaVu Sans"/>
              </a:rPr>
              <a:t>Price?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27" name="Line 3"/>
          <p:cNvSpPr/>
          <p:nvPr/>
        </p:nvSpPr>
        <p:spPr>
          <a:xfrm flipH="1">
            <a:off x="831600" y="1749600"/>
            <a:ext cx="47185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Line 4"/>
          <p:cNvSpPr/>
          <p:nvPr/>
        </p:nvSpPr>
        <p:spPr>
          <a:xfrm flipH="1">
            <a:off x="833760" y="5923440"/>
            <a:ext cx="471420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6066360" y="21960"/>
            <a:ext cx="611460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0" y="0"/>
            <a:ext cx="12189240" cy="685512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2"/>
          <p:cNvSpPr/>
          <p:nvPr/>
        </p:nvSpPr>
        <p:spPr>
          <a:xfrm>
            <a:off x="1014120" y="1450800"/>
            <a:ext cx="3929040" cy="395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0" lang="en-US" sz="5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Conclusion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332" name="Line 3"/>
          <p:cNvSpPr/>
          <p:nvPr/>
        </p:nvSpPr>
        <p:spPr>
          <a:xfrm flipH="1">
            <a:off x="1014120" y="1450440"/>
            <a:ext cx="39319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Line 4"/>
          <p:cNvSpPr/>
          <p:nvPr/>
        </p:nvSpPr>
        <p:spPr>
          <a:xfrm flipH="1">
            <a:off x="1014120" y="5408280"/>
            <a:ext cx="3931920" cy="0"/>
          </a:xfrm>
          <a:prstGeom prst="line">
            <a:avLst/>
          </a:prstGeom>
          <a:ln w="12600">
            <a:solidFill>
              <a:schemeClr val="accent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CustomShape 5"/>
          <p:cNvSpPr/>
          <p:nvPr/>
        </p:nvSpPr>
        <p:spPr>
          <a:xfrm>
            <a:off x="6095880" y="1108080"/>
            <a:ext cx="5006160" cy="456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 fontScale="94000"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  <a:ea typeface="DejaVu Sans"/>
              </a:rPr>
              <a:t>International organizations are going to regulate the entire crypto space;</a:t>
            </a:r>
            <a:endParaRPr b="0" lang="en-US" sz="19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  <a:ea typeface="DejaVu Sans"/>
              </a:rPr>
              <a:t>Virtual Asset Service Providers (VASPs) will be regulated as banks;</a:t>
            </a:r>
            <a:endParaRPr b="0" lang="en-US" sz="19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  <a:ea typeface="DejaVu Sans"/>
              </a:rPr>
              <a:t>Most of the things we current take for granted, such as peer-to-peer transactions, stablecoins, privacy coins self-hosted wallets, and free transactions will be restricted;</a:t>
            </a:r>
            <a:endParaRPr b="0" lang="en-US" sz="19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0" lang="en-US" sz="1900" spc="-1" strike="noStrike">
                <a:solidFill>
                  <a:srgbClr val="ffffff"/>
                </a:solidFill>
                <a:latin typeface="Calibri"/>
                <a:ea typeface="DejaVu Sans"/>
              </a:rPr>
              <a:t>There will be a struggle for succeeding in this new environment and there will be winners and losers.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b="1" lang="en-US" sz="1900" spc="-1" strike="noStrike">
                <a:solidFill>
                  <a:srgbClr val="ffffff"/>
                </a:solidFill>
                <a:latin typeface="Calibri"/>
                <a:ea typeface="DejaVu Sans"/>
              </a:rPr>
              <a:t>Important: </a:t>
            </a:r>
            <a:r>
              <a:rPr b="1" lang="en-US" sz="1900" spc="-1" strike="noStrike" u="sng">
                <a:solidFill>
                  <a:srgbClr val="ffffff"/>
                </a:solidFill>
                <a:uFillTx/>
                <a:latin typeface="Calibri"/>
                <a:ea typeface="DejaVu Sans"/>
              </a:rPr>
              <a:t>Do not just look at graphs &amp; numbers. Keep an eye on the laws governing the world!</a:t>
            </a:r>
            <a:endParaRPr b="0" lang="en-US" sz="19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en-US" sz="1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0" y="0"/>
            <a:ext cx="12188880" cy="6855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6" name="Picture 2" descr=""/>
          <p:cNvPicPr/>
          <p:nvPr/>
        </p:nvPicPr>
        <p:blipFill>
          <a:blip r:embed="rId1"/>
          <a:stretch/>
        </p:blipFill>
        <p:spPr>
          <a:xfrm>
            <a:off x="-360" y="0"/>
            <a:ext cx="6420240" cy="6855120"/>
          </a:xfrm>
          <a:prstGeom prst="rect">
            <a:avLst/>
          </a:prstGeom>
          <a:ln>
            <a:noFill/>
          </a:ln>
        </p:spPr>
      </p:pic>
      <p:pic>
        <p:nvPicPr>
          <p:cNvPr id="337" name="Picture 136" descr=""/>
          <p:cNvPicPr/>
          <p:nvPr/>
        </p:nvPicPr>
        <p:blipFill>
          <a:blip r:embed="rId2"/>
          <a:stretch/>
        </p:blipFill>
        <p:spPr>
          <a:xfrm>
            <a:off x="0" y="0"/>
            <a:ext cx="12189240" cy="6855120"/>
          </a:xfrm>
          <a:prstGeom prst="rect">
            <a:avLst/>
          </a:prstGeom>
          <a:ln>
            <a:noFill/>
          </a:ln>
        </p:spPr>
      </p:pic>
      <p:sp>
        <p:nvSpPr>
          <p:cNvPr id="338" name="CustomShape 2"/>
          <p:cNvSpPr/>
          <p:nvPr/>
        </p:nvSpPr>
        <p:spPr>
          <a:xfrm>
            <a:off x="6520680" y="2822040"/>
            <a:ext cx="5119200" cy="132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</a:pPr>
            <a:r>
              <a:rPr b="1" lang="en-US" sz="6600" spc="-1" strike="noStrike">
                <a:solidFill>
                  <a:srgbClr val="000000"/>
                </a:solidFill>
                <a:latin typeface="Calibri Light"/>
                <a:ea typeface="DejaVu Sans"/>
              </a:rPr>
              <a:t>Q &amp; A</a:t>
            </a:r>
            <a:endParaRPr b="0" lang="en-US" sz="6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Picture 2" descr=""/>
          <p:cNvPicPr/>
          <p:nvPr/>
        </p:nvPicPr>
        <p:blipFill>
          <a:blip r:embed="rId1"/>
          <a:stretch/>
        </p:blipFill>
        <p:spPr>
          <a:xfrm>
            <a:off x="3091320" y="323640"/>
            <a:ext cx="5847120" cy="255672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1431720" y="2828880"/>
            <a:ext cx="9853200" cy="4032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333480" y="629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Question?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6400800" y="2314800"/>
            <a:ext cx="5050080" cy="390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15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Did you ever wonder why you need a passport copy and a utility bill to buy Bitcoin ANYWHERE in the world???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Line 3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" descr=""/>
          <p:cNvPicPr/>
          <p:nvPr/>
        </p:nvPicPr>
        <p:blipFill>
          <a:blip r:embed="rId1"/>
          <a:srcRect l="8358" t="0" r="0" b="0"/>
          <a:stretch/>
        </p:blipFill>
        <p:spPr>
          <a:xfrm>
            <a:off x="-91440" y="-18720"/>
            <a:ext cx="5603040" cy="6855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" descr=""/>
          <p:cNvPicPr/>
          <p:nvPr/>
        </p:nvPicPr>
        <p:blipFill>
          <a:blip r:embed="rId1"/>
          <a:stretch/>
        </p:blipFill>
        <p:spPr>
          <a:xfrm>
            <a:off x="844200" y="1585800"/>
            <a:ext cx="10402920" cy="5161680"/>
          </a:xfrm>
          <a:prstGeom prst="rect">
            <a:avLst/>
          </a:prstGeom>
          <a:ln>
            <a:noFill/>
          </a:ln>
        </p:spPr>
      </p:pic>
      <p:grpSp>
        <p:nvGrpSpPr>
          <p:cNvPr id="181" name="Group 1"/>
          <p:cNvGrpSpPr/>
          <p:nvPr/>
        </p:nvGrpSpPr>
        <p:grpSpPr>
          <a:xfrm>
            <a:off x="1078920" y="55440"/>
            <a:ext cx="9394200" cy="1680120"/>
            <a:chOff x="1078920" y="55440"/>
            <a:chExt cx="9394200" cy="1680120"/>
          </a:xfrm>
        </p:grpSpPr>
        <p:pic>
          <p:nvPicPr>
            <p:cNvPr id="182" name="" descr=""/>
            <p:cNvPicPr/>
            <p:nvPr/>
          </p:nvPicPr>
          <p:blipFill>
            <a:blip r:embed="rId2"/>
            <a:srcRect l="0" t="5418" r="0" b="15686"/>
            <a:stretch/>
          </p:blipFill>
          <p:spPr>
            <a:xfrm>
              <a:off x="1078920" y="55440"/>
              <a:ext cx="1614600" cy="1460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" descr=""/>
            <p:cNvPicPr/>
            <p:nvPr/>
          </p:nvPicPr>
          <p:blipFill>
            <a:blip r:embed="rId3"/>
            <a:stretch/>
          </p:blipFill>
          <p:spPr>
            <a:xfrm>
              <a:off x="2894400" y="91440"/>
              <a:ext cx="2648520" cy="1482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" descr=""/>
            <p:cNvPicPr/>
            <p:nvPr/>
          </p:nvPicPr>
          <p:blipFill>
            <a:blip r:embed="rId4"/>
            <a:stretch/>
          </p:blipFill>
          <p:spPr>
            <a:xfrm>
              <a:off x="5802480" y="267120"/>
              <a:ext cx="1681920" cy="1137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" descr=""/>
            <p:cNvPicPr/>
            <p:nvPr/>
          </p:nvPicPr>
          <p:blipFill>
            <a:blip r:embed="rId5"/>
            <a:stretch/>
          </p:blipFill>
          <p:spPr>
            <a:xfrm>
              <a:off x="7836480" y="146880"/>
              <a:ext cx="1369800" cy="136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" descr=""/>
            <p:cNvPicPr/>
            <p:nvPr/>
          </p:nvPicPr>
          <p:blipFill>
            <a:blip r:embed="rId6"/>
            <a:stretch/>
          </p:blipFill>
          <p:spPr>
            <a:xfrm>
              <a:off x="9557280" y="98640"/>
              <a:ext cx="915840" cy="16369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7" name="" descr=""/>
          <p:cNvPicPr/>
          <p:nvPr/>
        </p:nvPicPr>
        <p:blipFill>
          <a:blip r:embed="rId7"/>
          <a:stretch/>
        </p:blipFill>
        <p:spPr>
          <a:xfrm>
            <a:off x="10670040" y="171360"/>
            <a:ext cx="1274760" cy="1232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6333480" y="629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International Law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89" name="Line 2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6200" y="720"/>
            <a:ext cx="5834880" cy="685656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6495120" y="2350800"/>
            <a:ext cx="5208120" cy="353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latin typeface="Calibri"/>
                <a:ea typeface="DejaVu Sans"/>
              </a:rPr>
              <a:t>Created by treaty;</a:t>
            </a:r>
            <a:endParaRPr b="0" lang="en-US" sz="22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Above international law;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Hard vs Soft Laws;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Increasingly affecting our daily life;</a:t>
            </a:r>
            <a:endParaRPr b="0" lang="en-US" sz="2000" spc="-1" strike="noStrike">
              <a:latin typeface="Arial"/>
            </a:endParaRPr>
          </a:p>
          <a:p>
            <a:pPr marL="228600" indent="-22572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Outside democratic oversight.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6333480" y="629280"/>
            <a:ext cx="5094720" cy="128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  <a:ea typeface="DejaVu Sans"/>
              </a:rPr>
              <a:t>An Offer You Can’t Refuse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3" name="Line 2"/>
          <p:cNvSpPr/>
          <p:nvPr/>
        </p:nvSpPr>
        <p:spPr>
          <a:xfrm>
            <a:off x="6400800" y="2115000"/>
            <a:ext cx="4989240" cy="0"/>
          </a:xfrm>
          <a:prstGeom prst="line">
            <a:avLst/>
          </a:prstGeom>
          <a:ln w="19080">
            <a:solidFill>
              <a:srgbClr val="f4ad39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4" name="" descr=""/>
          <p:cNvPicPr/>
          <p:nvPr/>
        </p:nvPicPr>
        <p:blipFill>
          <a:blip r:embed="rId1"/>
          <a:srcRect l="30494" t="3322" r="24378" b="0"/>
          <a:stretch/>
        </p:blipFill>
        <p:spPr>
          <a:xfrm>
            <a:off x="-10800" y="0"/>
            <a:ext cx="5693760" cy="685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" descr=""/>
          <p:cNvPicPr/>
          <p:nvPr/>
        </p:nvPicPr>
        <p:blipFill>
          <a:blip r:embed="rId1"/>
          <a:stretch/>
        </p:blipFill>
        <p:spPr>
          <a:xfrm>
            <a:off x="2068200" y="1128960"/>
            <a:ext cx="7130880" cy="4753440"/>
          </a:xfrm>
          <a:prstGeom prst="rect">
            <a:avLst/>
          </a:prstGeom>
          <a:ln>
            <a:noFill/>
          </a:ln>
        </p:spPr>
      </p:pic>
      <p:grpSp>
        <p:nvGrpSpPr>
          <p:cNvPr id="196" name="Group 1"/>
          <p:cNvGrpSpPr/>
          <p:nvPr/>
        </p:nvGrpSpPr>
        <p:grpSpPr>
          <a:xfrm>
            <a:off x="2926080" y="965880"/>
            <a:ext cx="9316800" cy="3878640"/>
            <a:chOff x="2926080" y="965880"/>
            <a:chExt cx="9316800" cy="3878640"/>
          </a:xfrm>
        </p:grpSpPr>
        <p:pic>
          <p:nvPicPr>
            <p:cNvPr id="197" name="" descr=""/>
            <p:cNvPicPr/>
            <p:nvPr/>
          </p:nvPicPr>
          <p:blipFill>
            <a:blip r:embed="rId2"/>
            <a:stretch/>
          </p:blipFill>
          <p:spPr>
            <a:xfrm>
              <a:off x="2926080" y="1104480"/>
              <a:ext cx="1636200" cy="1636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8" name="" descr=""/>
            <p:cNvPicPr/>
            <p:nvPr/>
          </p:nvPicPr>
          <p:blipFill>
            <a:blip r:embed="rId3"/>
            <a:stretch/>
          </p:blipFill>
          <p:spPr>
            <a:xfrm>
              <a:off x="6353280" y="965880"/>
              <a:ext cx="1035000" cy="1849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199" name="Line 2"/>
            <p:cNvSpPr/>
            <p:nvPr/>
          </p:nvSpPr>
          <p:spPr>
            <a:xfrm>
              <a:off x="4663440" y="1828800"/>
              <a:ext cx="1554480" cy="0"/>
            </a:xfrm>
            <a:prstGeom prst="line">
              <a:avLst/>
            </a:prstGeom>
            <a:ln w="5472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0" name="CustomShape 3"/>
            <p:cNvSpPr/>
            <p:nvPr/>
          </p:nvSpPr>
          <p:spPr>
            <a:xfrm>
              <a:off x="7467120" y="1306800"/>
              <a:ext cx="4775760" cy="3537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rmAutofit/>
            </a:bodyPr>
            <a:p>
              <a:pPr marL="228600" indent="-225720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Financial Action Task Force</a:t>
              </a:r>
              <a:endParaRPr b="0" lang="en-US" sz="2000" spc="-1" strike="noStrike">
                <a:latin typeface="Arial"/>
              </a:endParaRPr>
            </a:p>
            <a:p>
              <a:pPr marL="228600" indent="-225720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Anti Money Laundering and Terrorist Financing (AML)</a:t>
              </a:r>
              <a:endParaRPr b="0" lang="en-US" sz="2000" spc="-1" strike="noStrike">
                <a:latin typeface="Arial"/>
              </a:endParaRPr>
            </a:p>
            <a:p>
              <a:pPr marL="228600" indent="-225720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Font typeface="Arial"/>
                <a:buChar char="•"/>
              </a:pPr>
              <a:r>
                <a:rPr b="0" lang="en-US" sz="20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First guidance in 2018</a:t>
              </a:r>
              <a:endParaRPr b="0" lang="en-US" sz="2000" spc="-1" strike="noStrike">
                <a:latin typeface="Arial"/>
              </a:endParaRPr>
            </a:p>
            <a:p>
              <a:pPr marL="228600" indent="-225720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New Regulation March 2021:</a:t>
              </a:r>
              <a:br/>
              <a:r>
                <a:rPr b="1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Guidance for a risk-based approach to virtual assets and VASPs</a:t>
              </a:r>
              <a:endParaRPr b="0" lang="en-US" sz="1800" spc="-1" strike="noStrike">
                <a:latin typeface="Arial"/>
              </a:endParaRPr>
            </a:p>
            <a:p>
              <a:pPr marL="228600" indent="-225720">
                <a:lnSpc>
                  <a:spcPct val="90000"/>
                </a:lnSpc>
                <a:spcBef>
                  <a:spcPts val="1001"/>
                </a:spcBef>
                <a:buClr>
                  <a:srgbClr val="000000"/>
                </a:buClr>
                <a:buFont typeface="Arial"/>
                <a:buChar char="•"/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  <a:ea typeface="DejaVu Sans"/>
                </a:rPr>
                <a:t>Initiated March 2021 → Public consultation → Formalizing June 2021 → Implementation July 2021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"/>
                            </p:stCondLst>
                            <p:childTnLst>
                              <p:par>
                                <p:cTn id="40" nodeType="after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1" dur="3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30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6" fill="hold">
                                          <p:stCondLst>
                                            <p:cond delay="2994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142000" y="2798640"/>
            <a:ext cx="8685720" cy="639000"/>
          </a:xfrm>
          <a:custGeom>
            <a:avLst/>
            <a:gdLst/>
            <a:ahLst/>
            <a:rect l="l" t="t" r="r" b="b"/>
            <a:pathLst>
              <a:path w="24132" h="1780">
                <a:moveTo>
                  <a:pt x="0" y="444"/>
                </a:moveTo>
                <a:lnTo>
                  <a:pt x="18098" y="444"/>
                </a:lnTo>
                <a:lnTo>
                  <a:pt x="18098" y="0"/>
                </a:lnTo>
                <a:lnTo>
                  <a:pt x="24131" y="889"/>
                </a:lnTo>
                <a:lnTo>
                  <a:pt x="18098" y="1779"/>
                </a:lnTo>
                <a:lnTo>
                  <a:pt x="18098" y="1334"/>
                </a:lnTo>
                <a:lnTo>
                  <a:pt x="0" y="1334"/>
                </a:lnTo>
                <a:lnTo>
                  <a:pt x="0" y="444"/>
                </a:lnTo>
              </a:path>
            </a:pathLst>
          </a:custGeom>
          <a:solidFill>
            <a:srgbClr val="000000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</TotalTime>
  <Application>LibreOffice/6.2.8.2$Linux_X86_64 LibreOffice_project/20$Build-2</Application>
  <Words>1656</Words>
  <Paragraphs>267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2021-05-29T01:24:25Z</dcterms:created>
  <dc:creator>Marvin Hansen</dc:creator>
  <dc:description/>
  <dc:language>en-US</dc:language>
  <cp:lastModifiedBy/>
  <dcterms:modified xsi:type="dcterms:W3CDTF">2021-06-05T11:33:52Z</dcterms:modified>
  <cp:revision>130</cp:revision>
  <dc:subject/>
  <dc:title>NFT Workshop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16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40</vt:i4>
  </property>
</Properties>
</file>